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4"/>
  </p:sldMasterIdLst>
  <p:notesMasterIdLst>
    <p:notesMasterId r:id="rId20"/>
  </p:notesMasterIdLst>
  <p:sldIdLst>
    <p:sldId id="256" r:id="rId5"/>
    <p:sldId id="312" r:id="rId6"/>
    <p:sldId id="295" r:id="rId7"/>
    <p:sldId id="301" r:id="rId8"/>
    <p:sldId id="325" r:id="rId9"/>
    <p:sldId id="317" r:id="rId10"/>
    <p:sldId id="318" r:id="rId11"/>
    <p:sldId id="319" r:id="rId12"/>
    <p:sldId id="323" r:id="rId13"/>
    <p:sldId id="322" r:id="rId14"/>
    <p:sldId id="315" r:id="rId15"/>
    <p:sldId id="324" r:id="rId16"/>
    <p:sldId id="314" r:id="rId17"/>
    <p:sldId id="326" r:id="rId18"/>
    <p:sldId id="313" r:id="rId19"/>
  </p:sldIdLst>
  <p:sldSz cx="13004800" cy="9753600"/>
  <p:notesSz cx="6858000" cy="9144000"/>
  <p:embeddedFontLst>
    <p:embeddedFont>
      <p:font typeface="Gill Sans MT" panose="020B0502020104020203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6" userDrawn="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800" autoAdjust="0"/>
  </p:normalViewPr>
  <p:slideViewPr>
    <p:cSldViewPr snapToGrid="0">
      <p:cViewPr>
        <p:scale>
          <a:sx n="48" d="100"/>
          <a:sy n="48" d="100"/>
        </p:scale>
        <p:origin x="957" y="48"/>
      </p:cViewPr>
      <p:guideLst>
        <p:guide orient="horz" pos="2596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3C3BA-C1D5-431D-84F0-1836DC7946A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30689-5CE1-4A5E-8B41-01A1350EE8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1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460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1pPr>
    <a:lvl2pPr marL="650230" algn="l" defTabSz="1300460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2pPr>
    <a:lvl3pPr marL="1300460" algn="l" defTabSz="1300460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3pPr>
    <a:lvl4pPr marL="1950690" algn="l" defTabSz="1300460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4pPr>
    <a:lvl5pPr marL="2600919" algn="l" defTabSz="1300460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5pPr>
    <a:lvl6pPr marL="3251149" algn="l" defTabSz="1300460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1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0689-5CE1-4A5E-8B41-01A1350EE8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870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0689-5CE1-4A5E-8B41-01A1350EE8A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9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D65CA0A-5BCA-4726-A1D7-A8825BEAD03D}"/>
              </a:ext>
            </a:extLst>
          </p:cNvPr>
          <p:cNvSpPr/>
          <p:nvPr userDrawn="1"/>
        </p:nvSpPr>
        <p:spPr>
          <a:xfrm>
            <a:off x="11338560" y="219456"/>
            <a:ext cx="1666240" cy="487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87B50F4-08FC-4509-A13A-24E4D1CC1C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2900"/>
            <a:ext cx="13004800" cy="9410700"/>
          </a:xfrm>
          <a:custGeom>
            <a:avLst/>
            <a:gdLst>
              <a:gd name="connsiteX0" fmla="*/ 11258550 w 13004800"/>
              <a:gd name="connsiteY0" fmla="*/ 0 h 9410700"/>
              <a:gd name="connsiteX1" fmla="*/ 13004800 w 13004800"/>
              <a:gd name="connsiteY1" fmla="*/ 0 h 9410700"/>
              <a:gd name="connsiteX2" fmla="*/ 13004800 w 13004800"/>
              <a:gd name="connsiteY2" fmla="*/ 9410700 h 9410700"/>
              <a:gd name="connsiteX3" fmla="*/ 0 w 13004800"/>
              <a:gd name="connsiteY3" fmla="*/ 9410700 h 9410700"/>
              <a:gd name="connsiteX4" fmla="*/ 0 w 13004800"/>
              <a:gd name="connsiteY4" fmla="*/ 1803400 h 9410700"/>
              <a:gd name="connsiteX5" fmla="*/ 11258550 w 13004800"/>
              <a:gd name="connsiteY5" fmla="*/ 18034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04800" h="9410700">
                <a:moveTo>
                  <a:pt x="11258550" y="0"/>
                </a:moveTo>
                <a:lnTo>
                  <a:pt x="13004800" y="0"/>
                </a:lnTo>
                <a:lnTo>
                  <a:pt x="13004800" y="9410700"/>
                </a:lnTo>
                <a:lnTo>
                  <a:pt x="0" y="9410700"/>
                </a:lnTo>
                <a:lnTo>
                  <a:pt x="0" y="1803400"/>
                </a:lnTo>
                <a:lnTo>
                  <a:pt x="11258550" y="1803400"/>
                </a:lnTo>
                <a:close/>
              </a:path>
            </a:pathLst>
          </a:custGeom>
        </p:spPr>
        <p:txBody>
          <a:bodyPr wrap="square" bIns="216000" anchor="b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01725" y="3749045"/>
            <a:ext cx="7315200" cy="803905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5500" b="1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Title line 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99FBB1-14EF-4CF6-B8D0-BB40ED511C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1725" y="4539027"/>
            <a:ext cx="6731000" cy="803905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55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2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D1BBBA-5B66-4F19-BC9B-28F30BDC0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1725" y="8080055"/>
            <a:ext cx="9276334" cy="556260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Conference/meeting 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2857FF-76B1-47E3-8B6F-552BA78E1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725" y="6928354"/>
            <a:ext cx="4165600" cy="353700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19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firstname.surname@ndph.ox.ac.uk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4FA23FE-CBCB-42A4-89BB-11FF0F58F8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1726" y="7282054"/>
            <a:ext cx="1825624" cy="353700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19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F2DEBA6B-B24B-4283-970E-E9CA09F43E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1725" y="5329009"/>
            <a:ext cx="6731000" cy="803905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55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3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AA1F8A-066F-407C-A06E-1C3336253A1F}"/>
              </a:ext>
            </a:extLst>
          </p:cNvPr>
          <p:cNvGrpSpPr/>
          <p:nvPr userDrawn="1"/>
        </p:nvGrpSpPr>
        <p:grpSpPr>
          <a:xfrm>
            <a:off x="-3366232" y="3749045"/>
            <a:ext cx="3328412" cy="1786229"/>
            <a:chOff x="-3366232" y="3749045"/>
            <a:chExt cx="3328412" cy="178622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4196AC0-FA60-490E-815F-CA859F41ED01}"/>
                </a:ext>
              </a:extLst>
            </p:cNvPr>
            <p:cNvSpPr/>
            <p:nvPr/>
          </p:nvSpPr>
          <p:spPr>
            <a:xfrm>
              <a:off x="-3366232" y="3749045"/>
              <a:ext cx="3055813" cy="17862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pattern may be replaced by an image, if preferred. When replacing the cover image, don't forget to "send to back".</a:t>
              </a:r>
              <a:endParaRPr lang="en-GB" dirty="0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FE3DF186-0A41-4EBC-B599-3AB017EC6EED}"/>
                </a:ext>
              </a:extLst>
            </p:cNvPr>
            <p:cNvSpPr/>
            <p:nvPr/>
          </p:nvSpPr>
          <p:spPr>
            <a:xfrm rot="5400000">
              <a:off x="-448475" y="4504273"/>
              <a:ext cx="545535" cy="2757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101726" y="6574654"/>
            <a:ext cx="4333874" cy="353700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19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Presented by </a:t>
            </a:r>
            <a:r>
              <a:rPr lang="en-US" dirty="0"/>
              <a:t>[Presenter name here]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1647E57D-E733-4DC6-9FC2-FDFCA0FC3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51" y="444325"/>
            <a:ext cx="3071764" cy="13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7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9572" y="3888000"/>
            <a:ext cx="4697216" cy="4150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9572" y="1303200"/>
            <a:ext cx="4697216" cy="211357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B640DD-B068-4B6B-9AA5-4096711B6B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605803"/>
            <a:ext cx="7036595" cy="9147798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3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w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9572" y="3888000"/>
            <a:ext cx="4697216" cy="415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9572" y="1303200"/>
            <a:ext cx="4697216" cy="211357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B640DD-B068-4B6B-9AA5-4096711B6B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605803"/>
            <a:ext cx="7036595" cy="9147798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E4E28C-771F-4296-BA0F-20974E698E82}"/>
              </a:ext>
            </a:extLst>
          </p:cNvPr>
          <p:cNvGrpSpPr/>
          <p:nvPr userDrawn="1"/>
        </p:nvGrpSpPr>
        <p:grpSpPr>
          <a:xfrm>
            <a:off x="9909017" y="8689919"/>
            <a:ext cx="3095784" cy="1063680"/>
            <a:chOff x="9909017" y="8689919"/>
            <a:chExt cx="3095784" cy="10636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33A00B-AB41-4A9D-8B4B-DD17AE17C74F}"/>
                </a:ext>
              </a:extLst>
            </p:cNvPr>
            <p:cNvSpPr>
              <a:spLocks/>
            </p:cNvSpPr>
            <p:nvPr userDrawn="1"/>
          </p:nvSpPr>
          <p:spPr>
            <a:xfrm>
              <a:off x="9909017" y="8689919"/>
              <a:ext cx="3095784" cy="1063680"/>
            </a:xfrm>
            <a:prstGeom prst="rect">
              <a:avLst/>
            </a:prstGeom>
            <a:solidFill>
              <a:srgbClr val="0D1D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 descr="Qr code&#10;&#10;Description automatically generated with medium confidence">
              <a:extLst>
                <a:ext uri="{FF2B5EF4-FFF2-40B4-BE49-F238E27FC236}">
                  <a16:creationId xmlns:a16="http://schemas.microsoft.com/office/drawing/2014/main" id="{603AB6A1-5E8E-475F-9E1B-83DF9E4CD4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67" y="8882789"/>
              <a:ext cx="1548884" cy="67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860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4096800"/>
            <a:ext cx="4939200" cy="3765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54BFF5-9CAE-4296-8620-C84ADF5416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02400" y="4140102"/>
            <a:ext cx="1474788" cy="1473395"/>
          </a:xfrm>
        </p:spPr>
        <p:txBody>
          <a:bodyPr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535C71-C4A7-4CA6-86DF-E99829C0BC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34338" y="4067126"/>
            <a:ext cx="4362450" cy="1619347"/>
          </a:xfrm>
        </p:spPr>
        <p:txBody>
          <a:bodyPr anchor="ctr" anchorCtr="0"/>
          <a:lstStyle>
            <a:lvl1pPr>
              <a:defRPr sz="14700" b="1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#%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B6E89A-14C9-4FE6-830A-74E47900F5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02400" y="5919297"/>
            <a:ext cx="5894388" cy="1010141"/>
          </a:xfrm>
        </p:spPr>
        <p:txBody>
          <a:bodyPr/>
          <a:lstStyle>
            <a:lvl1pPr algn="ctr">
              <a:lnSpc>
                <a:spcPts val="2960"/>
              </a:lnSpc>
              <a:defRPr sz="28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B3AF8-F817-41F9-9011-E2F98B7AA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5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Slide (w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4096800"/>
            <a:ext cx="4939200" cy="3765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54BFF5-9CAE-4296-8620-C84ADF5416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02400" y="4140102"/>
            <a:ext cx="1474788" cy="1473395"/>
          </a:xfrm>
        </p:spPr>
        <p:txBody>
          <a:bodyPr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535C71-C4A7-4CA6-86DF-E99829C0BC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34338" y="4067126"/>
            <a:ext cx="4362450" cy="1619347"/>
          </a:xfrm>
        </p:spPr>
        <p:txBody>
          <a:bodyPr anchor="ctr" anchorCtr="0"/>
          <a:lstStyle>
            <a:lvl1pPr>
              <a:defRPr sz="14700" b="1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#%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B6E89A-14C9-4FE6-830A-74E47900F5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02400" y="5919297"/>
            <a:ext cx="5894388" cy="1010141"/>
          </a:xfrm>
        </p:spPr>
        <p:txBody>
          <a:bodyPr/>
          <a:lstStyle>
            <a:lvl1pPr algn="ctr">
              <a:lnSpc>
                <a:spcPts val="2960"/>
              </a:lnSpc>
              <a:defRPr sz="285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2E719-43D3-48C4-9807-86E98249F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8B8C93-E491-4719-85AB-1CAEDD8A5FF5}"/>
              </a:ext>
            </a:extLst>
          </p:cNvPr>
          <p:cNvGrpSpPr/>
          <p:nvPr userDrawn="1"/>
        </p:nvGrpSpPr>
        <p:grpSpPr>
          <a:xfrm>
            <a:off x="9909017" y="8689919"/>
            <a:ext cx="3095784" cy="1063680"/>
            <a:chOff x="9909017" y="8689919"/>
            <a:chExt cx="3095784" cy="10636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A8C35A-64AB-4130-B046-8437CB96AC51}"/>
                </a:ext>
              </a:extLst>
            </p:cNvPr>
            <p:cNvSpPr>
              <a:spLocks/>
            </p:cNvSpPr>
            <p:nvPr userDrawn="1"/>
          </p:nvSpPr>
          <p:spPr>
            <a:xfrm>
              <a:off x="9909017" y="8689919"/>
              <a:ext cx="3095784" cy="1063680"/>
            </a:xfrm>
            <a:prstGeom prst="rect">
              <a:avLst/>
            </a:prstGeom>
            <a:solidFill>
              <a:srgbClr val="0D1D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 descr="Qr code&#10;&#10;Description automatically generated with medium confidence">
              <a:extLst>
                <a:ext uri="{FF2B5EF4-FFF2-40B4-BE49-F238E27FC236}">
                  <a16:creationId xmlns:a16="http://schemas.microsoft.com/office/drawing/2014/main" id="{AFD5DF90-D91A-4C9B-A38C-0CE9DDCA9E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67" y="8882789"/>
              <a:ext cx="1548884" cy="67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23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D0546-4337-49F9-9D16-F608B0045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4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w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D0546-4337-49F9-9D16-F608B0045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5E0528-90DA-4531-8236-46FF97C5306E}"/>
              </a:ext>
            </a:extLst>
          </p:cNvPr>
          <p:cNvGrpSpPr/>
          <p:nvPr userDrawn="1"/>
        </p:nvGrpSpPr>
        <p:grpSpPr>
          <a:xfrm>
            <a:off x="9909017" y="8689919"/>
            <a:ext cx="3095784" cy="1063680"/>
            <a:chOff x="9909017" y="8689919"/>
            <a:chExt cx="3095784" cy="10636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4E7E2F-F679-4A77-A866-BE3A14D6DDC0}"/>
                </a:ext>
              </a:extLst>
            </p:cNvPr>
            <p:cNvSpPr>
              <a:spLocks/>
            </p:cNvSpPr>
            <p:nvPr userDrawn="1"/>
          </p:nvSpPr>
          <p:spPr>
            <a:xfrm>
              <a:off x="9909017" y="8689919"/>
              <a:ext cx="3095784" cy="1063680"/>
            </a:xfrm>
            <a:prstGeom prst="rect">
              <a:avLst/>
            </a:prstGeom>
            <a:solidFill>
              <a:srgbClr val="0D1D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 descr="Qr code&#10;&#10;Description automatically generated with medium confidence">
              <a:extLst>
                <a:ext uri="{FF2B5EF4-FFF2-40B4-BE49-F238E27FC236}">
                  <a16:creationId xmlns:a16="http://schemas.microsoft.com/office/drawing/2014/main" id="{65452FB3-F442-4F58-AA61-6F6BA2A7D6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67" y="8882789"/>
              <a:ext cx="1548884" cy="67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907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2DB8D-44CA-46F1-BF0C-2E7A6EB36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4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w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2DB8D-44CA-46F1-BF0C-2E7A6EB36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463ACB-6480-46EB-8338-6349C26733EE}"/>
              </a:ext>
            </a:extLst>
          </p:cNvPr>
          <p:cNvGrpSpPr/>
          <p:nvPr userDrawn="1"/>
        </p:nvGrpSpPr>
        <p:grpSpPr>
          <a:xfrm>
            <a:off x="9909017" y="8689919"/>
            <a:ext cx="3095784" cy="1063680"/>
            <a:chOff x="9909017" y="8689919"/>
            <a:chExt cx="3095784" cy="10636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F8BD86-15E5-40BA-9FE6-AE00044E0934}"/>
                </a:ext>
              </a:extLst>
            </p:cNvPr>
            <p:cNvSpPr>
              <a:spLocks/>
            </p:cNvSpPr>
            <p:nvPr userDrawn="1"/>
          </p:nvSpPr>
          <p:spPr>
            <a:xfrm>
              <a:off x="9909017" y="8689919"/>
              <a:ext cx="3095784" cy="1063680"/>
            </a:xfrm>
            <a:prstGeom prst="rect">
              <a:avLst/>
            </a:prstGeom>
            <a:solidFill>
              <a:srgbClr val="0D1D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 descr="Qr code&#10;&#10;Description automatically generated with medium confidence">
              <a:extLst>
                <a:ext uri="{FF2B5EF4-FFF2-40B4-BE49-F238E27FC236}">
                  <a16:creationId xmlns:a16="http://schemas.microsoft.com/office/drawing/2014/main" id="{24DB0109-9082-4626-A3E4-24A19BEDE2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67" y="8882789"/>
              <a:ext cx="1548884" cy="67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2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xlogo2_fullcol_s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698" y="8626970"/>
            <a:ext cx="957298" cy="112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50240" y="2111693"/>
            <a:ext cx="11704320" cy="7111680"/>
          </a:xfrm>
        </p:spPr>
        <p:txBody>
          <a:bodyPr/>
          <a:lstStyle>
            <a:lvl1pPr>
              <a:defRPr sz="3698"/>
            </a:lvl1pPr>
            <a:lvl2pPr>
              <a:defRPr sz="3129"/>
            </a:lvl2pPr>
            <a:lvl3pPr>
              <a:buFont typeface="Gill Sans MT" pitchFamily="34" charset="0"/>
              <a:buChar char="­"/>
              <a:defRPr/>
            </a:lvl3pPr>
            <a:lvl4pPr>
              <a:defRPr sz="2276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13435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xlogo2_fullcol_s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698" y="8626970"/>
            <a:ext cx="957298" cy="112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50240" y="2111693"/>
            <a:ext cx="11704320" cy="7111680"/>
          </a:xfrm>
        </p:spPr>
        <p:txBody>
          <a:bodyPr/>
          <a:lstStyle>
            <a:lvl1pPr>
              <a:defRPr sz="3698"/>
            </a:lvl1pPr>
            <a:lvl2pPr>
              <a:defRPr sz="3129"/>
            </a:lvl2pPr>
            <a:lvl3pPr>
              <a:buFont typeface="Gill Sans MT" pitchFamily="34" charset="0"/>
              <a:buChar char="­"/>
              <a:defRPr/>
            </a:lvl3pPr>
            <a:lvl4pPr>
              <a:defRPr sz="2276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8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2736000"/>
            <a:ext cx="9359900" cy="554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33BD56-2B91-4153-99E3-6EFDA612FD3A}"/>
              </a:ext>
            </a:extLst>
          </p:cNvPr>
          <p:cNvGrpSpPr/>
          <p:nvPr userDrawn="1"/>
        </p:nvGrpSpPr>
        <p:grpSpPr>
          <a:xfrm>
            <a:off x="13127489" y="-14288"/>
            <a:ext cx="2684011" cy="4484688"/>
            <a:chOff x="13127489" y="-14288"/>
            <a:chExt cx="2684011" cy="448468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9F6341-0523-49A5-8304-A142BE47B806}"/>
                </a:ext>
              </a:extLst>
            </p:cNvPr>
            <p:cNvSpPr/>
            <p:nvPr/>
          </p:nvSpPr>
          <p:spPr>
            <a:xfrm>
              <a:off x="13403263" y="-14288"/>
              <a:ext cx="2408237" cy="44846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/>
            <a:lstStyle/>
            <a:p>
              <a:pPr algn="l"/>
              <a:r>
                <a:rPr lang="en-GB" dirty="0"/>
                <a:t>To adjust the slide number total: </a:t>
              </a:r>
            </a:p>
            <a:p>
              <a:pPr marL="285750" indent="-285750" algn="l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dirty="0"/>
                <a:t>Select the “View” tab from the top ribbon</a:t>
              </a:r>
            </a:p>
            <a:p>
              <a:pPr marL="285750" indent="-285750" algn="l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dirty="0"/>
                <a:t>Then select </a:t>
              </a:r>
              <a:br>
                <a:rPr lang="en-GB" dirty="0"/>
              </a:br>
              <a:r>
                <a:rPr lang="en-GB" dirty="0"/>
                <a:t>“Slide Master”</a:t>
              </a:r>
            </a:p>
            <a:p>
              <a:pPr marL="285750" indent="-285750" algn="l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Go to the top master slide and you will be able to edit it there. </a:t>
              </a:r>
              <a:br>
                <a:rPr lang="en-US" dirty="0"/>
              </a:br>
              <a:r>
                <a:rPr lang="en-US" sz="1600" dirty="0"/>
                <a:t>(All the other slides will then </a:t>
              </a:r>
              <a:r>
                <a:rPr lang="en-US" sz="1600"/>
                <a:t>update </a:t>
              </a:r>
              <a:r>
                <a:rPr lang="en-US" sz="1600" smtClean="0"/>
                <a:t>automatically.)</a:t>
              </a:r>
              <a:endParaRPr lang="en-GB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253B718-3502-422D-A37E-9E29832D83ED}"/>
                </a:ext>
              </a:extLst>
            </p:cNvPr>
            <p:cNvSpPr/>
            <p:nvPr/>
          </p:nvSpPr>
          <p:spPr>
            <a:xfrm rot="16200000" flipH="1">
              <a:off x="12992608" y="335983"/>
              <a:ext cx="545535" cy="2757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951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5EE723-6089-4592-B971-CA348EF04DBA}"/>
              </a:ext>
            </a:extLst>
          </p:cNvPr>
          <p:cNvGrpSpPr/>
          <p:nvPr userDrawn="1"/>
        </p:nvGrpSpPr>
        <p:grpSpPr>
          <a:xfrm>
            <a:off x="9909017" y="8689919"/>
            <a:ext cx="3095784" cy="1063680"/>
            <a:chOff x="9909017" y="8689919"/>
            <a:chExt cx="3095784" cy="10636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13631F-51B7-48EA-A78B-1BA29EBFEA0A}"/>
                </a:ext>
              </a:extLst>
            </p:cNvPr>
            <p:cNvSpPr>
              <a:spLocks/>
            </p:cNvSpPr>
            <p:nvPr userDrawn="1"/>
          </p:nvSpPr>
          <p:spPr>
            <a:xfrm>
              <a:off x="9909017" y="8689919"/>
              <a:ext cx="3095784" cy="1063680"/>
            </a:xfrm>
            <a:prstGeom prst="rect">
              <a:avLst/>
            </a:prstGeom>
            <a:solidFill>
              <a:srgbClr val="0D1D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 descr="Qr code&#10;&#10;Description automatically generated with medium confidence">
              <a:extLst>
                <a:ext uri="{FF2B5EF4-FFF2-40B4-BE49-F238E27FC236}">
                  <a16:creationId xmlns:a16="http://schemas.microsoft.com/office/drawing/2014/main" id="{0EA2E423-AD7F-4A5D-BC6B-7827BEA582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67" y="8882789"/>
              <a:ext cx="1548884" cy="67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59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w top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9F0DE56B-33AD-4516-88D0-7D695D68A8E5}"/>
              </a:ext>
            </a:extLst>
          </p:cNvPr>
          <p:cNvSpPr/>
          <p:nvPr userDrawn="1"/>
        </p:nvSpPr>
        <p:spPr>
          <a:xfrm>
            <a:off x="0" y="12"/>
            <a:ext cx="9051925" cy="605790"/>
          </a:xfrm>
          <a:custGeom>
            <a:avLst/>
            <a:gdLst/>
            <a:ahLst/>
            <a:cxnLst/>
            <a:rect l="l" t="t" r="r" b="b"/>
            <a:pathLst>
              <a:path w="9051925" h="605790">
                <a:moveTo>
                  <a:pt x="9051366" y="0"/>
                </a:moveTo>
                <a:lnTo>
                  <a:pt x="0" y="0"/>
                </a:lnTo>
                <a:lnTo>
                  <a:pt x="0" y="605167"/>
                </a:lnTo>
                <a:lnTo>
                  <a:pt x="9051366" y="605167"/>
                </a:lnTo>
                <a:lnTo>
                  <a:pt x="905136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01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w top bar and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9F0DE56B-33AD-4516-88D0-7D695D68A8E5}"/>
              </a:ext>
            </a:extLst>
          </p:cNvPr>
          <p:cNvSpPr/>
          <p:nvPr userDrawn="1"/>
        </p:nvSpPr>
        <p:spPr>
          <a:xfrm>
            <a:off x="0" y="12"/>
            <a:ext cx="9051925" cy="605790"/>
          </a:xfrm>
          <a:custGeom>
            <a:avLst/>
            <a:gdLst/>
            <a:ahLst/>
            <a:cxnLst/>
            <a:rect l="l" t="t" r="r" b="b"/>
            <a:pathLst>
              <a:path w="9051925" h="605790">
                <a:moveTo>
                  <a:pt x="9051366" y="0"/>
                </a:moveTo>
                <a:lnTo>
                  <a:pt x="0" y="0"/>
                </a:lnTo>
                <a:lnTo>
                  <a:pt x="0" y="605167"/>
                </a:lnTo>
                <a:lnTo>
                  <a:pt x="9051366" y="605167"/>
                </a:lnTo>
                <a:lnTo>
                  <a:pt x="905136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8973ED-C890-49A9-86FF-DCCF05276D91}"/>
              </a:ext>
            </a:extLst>
          </p:cNvPr>
          <p:cNvGrpSpPr/>
          <p:nvPr userDrawn="1"/>
        </p:nvGrpSpPr>
        <p:grpSpPr>
          <a:xfrm>
            <a:off x="9909017" y="8689919"/>
            <a:ext cx="3095784" cy="1063680"/>
            <a:chOff x="9909017" y="8689919"/>
            <a:chExt cx="3095784" cy="10636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343E0A-89EA-4073-8A88-3BDD86EDCF69}"/>
                </a:ext>
              </a:extLst>
            </p:cNvPr>
            <p:cNvSpPr>
              <a:spLocks/>
            </p:cNvSpPr>
            <p:nvPr userDrawn="1"/>
          </p:nvSpPr>
          <p:spPr>
            <a:xfrm>
              <a:off x="9909017" y="8689919"/>
              <a:ext cx="3095784" cy="1063680"/>
            </a:xfrm>
            <a:prstGeom prst="rect">
              <a:avLst/>
            </a:prstGeom>
            <a:solidFill>
              <a:srgbClr val="0D1D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 descr="Qr code&#10;&#10;Description automatically generated with medium confidence">
              <a:extLst>
                <a:ext uri="{FF2B5EF4-FFF2-40B4-BE49-F238E27FC236}">
                  <a16:creationId xmlns:a16="http://schemas.microsoft.com/office/drawing/2014/main" id="{FCB6F79A-DE7B-47B7-9F78-0B156DA3C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67" y="8882789"/>
              <a:ext cx="1548884" cy="67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45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0C78D906-6845-459E-9B3A-65C9F77BC2FB}"/>
              </a:ext>
            </a:extLst>
          </p:cNvPr>
          <p:cNvSpPr/>
          <p:nvPr userDrawn="1"/>
        </p:nvSpPr>
        <p:spPr>
          <a:xfrm>
            <a:off x="0" y="0"/>
            <a:ext cx="9051925" cy="1282065"/>
          </a:xfrm>
          <a:custGeom>
            <a:avLst/>
            <a:gdLst/>
            <a:ahLst/>
            <a:cxnLst/>
            <a:rect l="l" t="t" r="r" b="b"/>
            <a:pathLst>
              <a:path w="9051925" h="1282065">
                <a:moveTo>
                  <a:pt x="9051366" y="0"/>
                </a:moveTo>
                <a:lnTo>
                  <a:pt x="0" y="0"/>
                </a:lnTo>
                <a:lnTo>
                  <a:pt x="0" y="1282039"/>
                </a:lnTo>
                <a:lnTo>
                  <a:pt x="9051366" y="1282039"/>
                </a:lnTo>
                <a:lnTo>
                  <a:pt x="905136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48600"/>
            <a:ext cx="11279188" cy="5544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7600" y="507701"/>
            <a:ext cx="7632700" cy="536239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0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Bar (w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0C78D906-6845-459E-9B3A-65C9F77BC2FB}"/>
              </a:ext>
            </a:extLst>
          </p:cNvPr>
          <p:cNvSpPr/>
          <p:nvPr userDrawn="1"/>
        </p:nvSpPr>
        <p:spPr>
          <a:xfrm>
            <a:off x="0" y="0"/>
            <a:ext cx="9051925" cy="1282065"/>
          </a:xfrm>
          <a:custGeom>
            <a:avLst/>
            <a:gdLst/>
            <a:ahLst/>
            <a:cxnLst/>
            <a:rect l="l" t="t" r="r" b="b"/>
            <a:pathLst>
              <a:path w="9051925" h="1282065">
                <a:moveTo>
                  <a:pt x="9051366" y="0"/>
                </a:moveTo>
                <a:lnTo>
                  <a:pt x="0" y="0"/>
                </a:lnTo>
                <a:lnTo>
                  <a:pt x="0" y="1282039"/>
                </a:lnTo>
                <a:lnTo>
                  <a:pt x="9051366" y="1282039"/>
                </a:lnTo>
                <a:lnTo>
                  <a:pt x="905136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48600"/>
            <a:ext cx="11279188" cy="5544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7600" y="507701"/>
            <a:ext cx="7632700" cy="536239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E48EE1-E0B2-446A-92CD-C09B9937D939}"/>
              </a:ext>
            </a:extLst>
          </p:cNvPr>
          <p:cNvGrpSpPr/>
          <p:nvPr userDrawn="1"/>
        </p:nvGrpSpPr>
        <p:grpSpPr>
          <a:xfrm>
            <a:off x="9909017" y="8689919"/>
            <a:ext cx="3095784" cy="1063680"/>
            <a:chOff x="9909017" y="8689919"/>
            <a:chExt cx="3095784" cy="10636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265B5D-8D45-4D32-B853-E71268074E6D}"/>
                </a:ext>
              </a:extLst>
            </p:cNvPr>
            <p:cNvSpPr>
              <a:spLocks/>
            </p:cNvSpPr>
            <p:nvPr userDrawn="1"/>
          </p:nvSpPr>
          <p:spPr>
            <a:xfrm>
              <a:off x="9909017" y="8689919"/>
              <a:ext cx="3095784" cy="1063680"/>
            </a:xfrm>
            <a:prstGeom prst="rect">
              <a:avLst/>
            </a:prstGeom>
            <a:solidFill>
              <a:srgbClr val="0D1D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 descr="Qr code&#10;&#10;Description automatically generated with medium confidence">
              <a:extLst>
                <a:ext uri="{FF2B5EF4-FFF2-40B4-BE49-F238E27FC236}">
                  <a16:creationId xmlns:a16="http://schemas.microsoft.com/office/drawing/2014/main" id="{113A8FCC-CF4D-4A12-B393-16C78E92E1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67" y="8882789"/>
              <a:ext cx="1548884" cy="67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88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2736000"/>
            <a:ext cx="11279188" cy="55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5435FE5-698D-442A-B82A-8C9E87DBDBA7}"/>
              </a:ext>
            </a:extLst>
          </p:cNvPr>
          <p:cNvSpPr/>
          <p:nvPr userDrawn="1"/>
        </p:nvSpPr>
        <p:spPr>
          <a:xfrm>
            <a:off x="0" y="0"/>
            <a:ext cx="9051925" cy="1917064"/>
          </a:xfrm>
          <a:custGeom>
            <a:avLst/>
            <a:gdLst/>
            <a:ahLst/>
            <a:cxnLst/>
            <a:rect l="l" t="t" r="r" b="b"/>
            <a:pathLst>
              <a:path w="9051925" h="1917064">
                <a:moveTo>
                  <a:pt x="9051366" y="0"/>
                </a:moveTo>
                <a:lnTo>
                  <a:pt x="0" y="0"/>
                </a:lnTo>
                <a:lnTo>
                  <a:pt x="0" y="1917039"/>
                </a:lnTo>
                <a:lnTo>
                  <a:pt x="9051366" y="1917039"/>
                </a:lnTo>
                <a:lnTo>
                  <a:pt x="905136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7600" y="530561"/>
            <a:ext cx="7632700" cy="1056939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0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Bar (w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2736000"/>
            <a:ext cx="11279188" cy="55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1955" y="333042"/>
            <a:ext cx="234633" cy="281656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5435FE5-698D-442A-B82A-8C9E87DBDBA7}"/>
              </a:ext>
            </a:extLst>
          </p:cNvPr>
          <p:cNvSpPr/>
          <p:nvPr userDrawn="1"/>
        </p:nvSpPr>
        <p:spPr>
          <a:xfrm>
            <a:off x="0" y="0"/>
            <a:ext cx="9051925" cy="1917064"/>
          </a:xfrm>
          <a:custGeom>
            <a:avLst/>
            <a:gdLst/>
            <a:ahLst/>
            <a:cxnLst/>
            <a:rect l="l" t="t" r="r" b="b"/>
            <a:pathLst>
              <a:path w="9051925" h="1917064">
                <a:moveTo>
                  <a:pt x="9051366" y="0"/>
                </a:moveTo>
                <a:lnTo>
                  <a:pt x="0" y="0"/>
                </a:lnTo>
                <a:lnTo>
                  <a:pt x="0" y="1917039"/>
                </a:lnTo>
                <a:lnTo>
                  <a:pt x="9051366" y="1917039"/>
                </a:lnTo>
                <a:lnTo>
                  <a:pt x="905136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7600" y="530561"/>
            <a:ext cx="7632700" cy="1056939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DF05B4-3612-474D-B8D8-51DA49FE1B83}"/>
              </a:ext>
            </a:extLst>
          </p:cNvPr>
          <p:cNvGrpSpPr/>
          <p:nvPr userDrawn="1"/>
        </p:nvGrpSpPr>
        <p:grpSpPr>
          <a:xfrm>
            <a:off x="9909017" y="8689919"/>
            <a:ext cx="3095784" cy="1063680"/>
            <a:chOff x="9909017" y="8689919"/>
            <a:chExt cx="3095784" cy="10636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5089AC-4F9C-44FB-9F12-DC112BF4B877}"/>
                </a:ext>
              </a:extLst>
            </p:cNvPr>
            <p:cNvSpPr>
              <a:spLocks/>
            </p:cNvSpPr>
            <p:nvPr userDrawn="1"/>
          </p:nvSpPr>
          <p:spPr>
            <a:xfrm>
              <a:off x="9909017" y="8689919"/>
              <a:ext cx="3095784" cy="1063680"/>
            </a:xfrm>
            <a:prstGeom prst="rect">
              <a:avLst/>
            </a:prstGeom>
            <a:solidFill>
              <a:srgbClr val="0D1D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 descr="Qr code&#10;&#10;Description automatically generated with medium confidence">
              <a:extLst>
                <a:ext uri="{FF2B5EF4-FFF2-40B4-BE49-F238E27FC236}">
                  <a16:creationId xmlns:a16="http://schemas.microsoft.com/office/drawing/2014/main" id="{0499CC1F-CDFC-4455-922C-9E172BF421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67" y="8882789"/>
              <a:ext cx="1548884" cy="67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615600"/>
            <a:ext cx="9359900" cy="162144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736000"/>
            <a:ext cx="9359900" cy="55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29763" y="316373"/>
            <a:ext cx="234633" cy="28165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fld id="{9531C42D-C051-44A0-B77F-838FCEDD279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29A17-B03C-4DFA-B73F-8EEAD0933F7A}"/>
              </a:ext>
            </a:extLst>
          </p:cNvPr>
          <p:cNvSpPr txBox="1"/>
          <p:nvPr userDrawn="1"/>
        </p:nvSpPr>
        <p:spPr>
          <a:xfrm>
            <a:off x="11131520" y="333042"/>
            <a:ext cx="684655" cy="2816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1400" b="1" dirty="0">
                <a:solidFill>
                  <a:schemeClr val="accent1"/>
                </a:solidFill>
                <a:latin typeface="+mj-lt"/>
              </a:rPr>
              <a:t>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A4214-B92E-4355-9772-3C6A307282D8}"/>
              </a:ext>
            </a:extLst>
          </p:cNvPr>
          <p:cNvSpPr txBox="1"/>
          <p:nvPr userDrawn="1"/>
        </p:nvSpPr>
        <p:spPr>
          <a:xfrm>
            <a:off x="12041980" y="333042"/>
            <a:ext cx="359569" cy="2816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1400" b="1" dirty="0">
                <a:solidFill>
                  <a:schemeClr val="accent1"/>
                </a:solidFill>
                <a:latin typeface="+mj-lt"/>
              </a:rPr>
              <a:t>/ </a:t>
            </a:r>
            <a:r>
              <a:rPr lang="en-GB" sz="1400" b="1" dirty="0" smtClean="0">
                <a:solidFill>
                  <a:schemeClr val="accent1"/>
                </a:solidFill>
                <a:latin typeface="+mj-lt"/>
              </a:rPr>
              <a:t>11</a:t>
            </a:r>
            <a:endParaRPr lang="en-GB" sz="14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81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5" r:id="rId3"/>
    <p:sldLayoutId id="2147483692" r:id="rId4"/>
    <p:sldLayoutId id="2147483693" r:id="rId5"/>
    <p:sldLayoutId id="2147483696" r:id="rId6"/>
    <p:sldLayoutId id="2147483697" r:id="rId7"/>
    <p:sldLayoutId id="2147483694" r:id="rId8"/>
    <p:sldLayoutId id="2147483695" r:id="rId9"/>
    <p:sldLayoutId id="2147483688" r:id="rId10"/>
    <p:sldLayoutId id="2147483689" r:id="rId11"/>
    <p:sldLayoutId id="2147483691" r:id="rId12"/>
    <p:sldLayoutId id="2147483690" r:id="rId13"/>
    <p:sldLayoutId id="2147483678" r:id="rId14"/>
    <p:sldLayoutId id="2147483686" r:id="rId15"/>
    <p:sldLayoutId id="2147483679" r:id="rId16"/>
    <p:sldLayoutId id="2147483687" r:id="rId17"/>
    <p:sldLayoutId id="2147483698" r:id="rId18"/>
    <p:sldLayoutId id="2147483700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300460" rtl="0" eaLnBrk="1" latinLnBrk="0" hangingPunct="1">
        <a:lnSpc>
          <a:spcPct val="85000"/>
        </a:lnSpc>
        <a:spcBef>
          <a:spcPct val="0"/>
        </a:spcBef>
        <a:buNone/>
        <a:defRPr sz="4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30046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361950" algn="l" defTabSz="1300460" rtl="0" eaLnBrk="1" latinLnBrk="0" hangingPunct="1">
        <a:lnSpc>
          <a:spcPct val="90000"/>
        </a:lnSpc>
        <a:spcBef>
          <a:spcPts val="1800"/>
        </a:spcBef>
        <a:buSzPct val="14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2425" algn="l" defTabSz="1300460" rtl="0" eaLnBrk="1" latinLnBrk="0" hangingPunct="1">
        <a:lnSpc>
          <a:spcPct val="90000"/>
        </a:lnSpc>
        <a:spcBef>
          <a:spcPts val="1800"/>
        </a:spcBef>
        <a:buSzPct val="14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361950" algn="l" defTabSz="1300460" rtl="0" eaLnBrk="1" latinLnBrk="0" hangingPunct="1">
        <a:lnSpc>
          <a:spcPct val="90000"/>
        </a:lnSpc>
        <a:spcBef>
          <a:spcPts val="1800"/>
        </a:spcBef>
        <a:buSzPct val="14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38275" indent="-361950" algn="l" defTabSz="1300460" rtl="0" eaLnBrk="1" latinLnBrk="0" hangingPunct="1">
        <a:lnSpc>
          <a:spcPct val="90000"/>
        </a:lnSpc>
        <a:spcBef>
          <a:spcPts val="1800"/>
        </a:spcBef>
        <a:buSzPct val="14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72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04" userDrawn="1">
          <p15:clr>
            <a:srgbClr val="F26B43"/>
          </p15:clr>
        </p15:guide>
        <p15:guide id="4" pos="7809" userDrawn="1">
          <p15:clr>
            <a:srgbClr val="F26B43"/>
          </p15:clr>
        </p15:guide>
        <p15:guide id="5" orient="horz" pos="2060" userDrawn="1">
          <p15:clr>
            <a:srgbClr val="F26B43"/>
          </p15:clr>
        </p15:guide>
        <p15:guide id="6" orient="horz" pos="35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Background pattern&#10;&#10;Description automatically generated">
            <a:extLst>
              <a:ext uri="{FF2B5EF4-FFF2-40B4-BE49-F238E27FC236}">
                <a16:creationId xmlns:a16="http://schemas.microsoft.com/office/drawing/2014/main" id="{A6626C9A-3629-42E6-89C6-F662CD4A2CE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8" r="11118"/>
          <a:stretch>
            <a:fillRect/>
          </a:stretch>
        </p:blipFill>
        <p:spPr>
          <a:xfrm>
            <a:off x="0" y="342900"/>
            <a:ext cx="13004800" cy="94107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36010E2-3153-401D-874F-6293E245A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025" y="2819400"/>
            <a:ext cx="9620250" cy="2732784"/>
          </a:xfrm>
        </p:spPr>
        <p:txBody>
          <a:bodyPr/>
          <a:lstStyle/>
          <a:p>
            <a:r>
              <a:rPr lang="en-AU" dirty="0"/>
              <a:t>Using lotteries in </a:t>
            </a:r>
            <a:r>
              <a:rPr lang="en-AU" dirty="0" smtClean="0"/>
              <a:t>Australia:</a:t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GB" b="0" i="1" dirty="0" smtClean="0"/>
              <a:t>Aims </a:t>
            </a:r>
            <a:r>
              <a:rPr lang="en-GB" b="0" i="1" dirty="0"/>
              <a:t>of the day</a:t>
            </a:r>
            <a:endParaRPr lang="en-GB" sz="60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18D791-2943-4805-BF3F-8A77CA81AC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1725" y="6928354"/>
            <a:ext cx="4165600" cy="353700"/>
          </a:xfrm>
        </p:spPr>
        <p:txBody>
          <a:bodyPr/>
          <a:lstStyle/>
          <a:p>
            <a:r>
              <a:rPr lang="en-GB" dirty="0" smtClean="0"/>
              <a:t>Philip.clarke@ndph.ox.ac.uk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90F4341-9873-4B0F-A19D-ADF7C91AAF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1725" y="7281863"/>
            <a:ext cx="2111375" cy="354012"/>
          </a:xfrm>
        </p:spPr>
        <p:txBody>
          <a:bodyPr/>
          <a:lstStyle/>
          <a:p>
            <a:r>
              <a:rPr lang="en-GB" dirty="0" smtClean="0"/>
              <a:t>May</a:t>
            </a:r>
            <a:r>
              <a:rPr lang="en-GB" dirty="0" smtClean="0"/>
              <a:t> </a:t>
            </a:r>
            <a:r>
              <a:rPr lang="en-GB" dirty="0" smtClean="0"/>
              <a:t>2024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DBD48B6-CE1F-4D94-9AB5-FC2D6155FF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1726" y="6574654"/>
            <a:ext cx="4333874" cy="353700"/>
          </a:xfrm>
        </p:spPr>
        <p:txBody>
          <a:bodyPr/>
          <a:lstStyle/>
          <a:p>
            <a:r>
              <a:rPr lang="en-US" dirty="0"/>
              <a:t>Presented by </a:t>
            </a:r>
            <a:r>
              <a:rPr lang="en-US" dirty="0" smtClean="0"/>
              <a:t>Prof </a:t>
            </a:r>
            <a:r>
              <a:rPr lang="en-US" b="1" dirty="0" smtClean="0"/>
              <a:t>Philip Clarke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 dirty="0" smtClean="0"/>
          </a:p>
          <a:p>
            <a:r>
              <a:rPr lang="en-AU" dirty="0" smtClean="0"/>
              <a:t>Using </a:t>
            </a:r>
            <a:r>
              <a:rPr lang="en-AU" dirty="0"/>
              <a:t>lotteries in Australia to increase fairness and assess policy impacts when allocating scarce resources (Monday 12 May 2025, ANU, Canberra)</a:t>
            </a:r>
            <a:endParaRPr lang="en-GB" dirty="0"/>
          </a:p>
          <a:p>
            <a:endParaRPr lang="en-GB" dirty="0"/>
          </a:p>
        </p:txBody>
      </p:sp>
      <p:pic>
        <p:nvPicPr>
          <p:cNvPr id="1030" name="Picture 6" descr="University of Melbourne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75" y="372717"/>
            <a:ext cx="1651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F0C859-C360-413D-BC45-77D329C6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1" y="3021496"/>
            <a:ext cx="9559646" cy="63433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17599" y="615950"/>
            <a:ext cx="10074275" cy="1412875"/>
          </a:xfrm>
        </p:spPr>
        <p:txBody>
          <a:bodyPr/>
          <a:lstStyle/>
          <a:p>
            <a:r>
              <a:rPr lang="en-GB" dirty="0" smtClean="0"/>
              <a:t>Public “agreement” with using lotteries varied widely across the 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3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698" y="2755141"/>
            <a:ext cx="5381563" cy="55451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11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0" y="615601"/>
            <a:ext cx="9359900" cy="1004478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GB" dirty="0" smtClean="0"/>
              <a:t>edical student places in Ireland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948" y="2862470"/>
            <a:ext cx="5939067" cy="56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1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12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0" y="615601"/>
            <a:ext cx="9359900" cy="934904"/>
          </a:xfrm>
        </p:spPr>
        <p:txBody>
          <a:bodyPr/>
          <a:lstStyle/>
          <a:p>
            <a:r>
              <a:rPr lang="en-GB" dirty="0" smtClean="0"/>
              <a:t>Impact evaluation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95" y="1908317"/>
            <a:ext cx="5838960" cy="7453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1861332"/>
            <a:ext cx="5958195" cy="789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13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0" y="615601"/>
            <a:ext cx="9359900" cy="1060800"/>
          </a:xfrm>
        </p:spPr>
        <p:txBody>
          <a:bodyPr/>
          <a:lstStyle/>
          <a:p>
            <a:r>
              <a:rPr lang="en-GB" dirty="0" smtClean="0"/>
              <a:t>From fringe to mainstream?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7" y="1819275"/>
            <a:ext cx="5600148" cy="7636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21" y="3047325"/>
            <a:ext cx="6718335" cy="368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14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0" y="615601"/>
            <a:ext cx="9359900" cy="865330"/>
          </a:xfrm>
        </p:spPr>
        <p:txBody>
          <a:bodyPr/>
          <a:lstStyle/>
          <a:p>
            <a:r>
              <a:rPr lang="en-GB" dirty="0" smtClean="0"/>
              <a:t>Aims of the day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17599" y="2736000"/>
            <a:ext cx="10724355" cy="55444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smtClean="0"/>
              <a:t>Review real-world </a:t>
            </a:r>
            <a:r>
              <a:rPr lang="en-GB" sz="3600" dirty="0"/>
              <a:t>examples and potential applications of lotteries across education, research, and public policy</a:t>
            </a:r>
            <a:r>
              <a:rPr lang="en-GB" sz="3600" dirty="0" smtClean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smtClean="0"/>
              <a:t>Discuss the implementation of conditional </a:t>
            </a:r>
            <a:r>
              <a:rPr lang="en-GB" sz="3600" dirty="0"/>
              <a:t>lotteries </a:t>
            </a:r>
            <a:r>
              <a:rPr lang="en-GB" sz="3600" dirty="0" smtClean="0"/>
              <a:t>allocating </a:t>
            </a:r>
            <a:r>
              <a:rPr lang="en-GB" sz="3600" dirty="0"/>
              <a:t>scarce public resources in </a:t>
            </a:r>
            <a:r>
              <a:rPr lang="en-GB" sz="3600" dirty="0" smtClean="0"/>
              <a:t>Australia &amp; building trust of applicants &amp; public engagement.</a:t>
            </a:r>
            <a:endParaRPr lang="en-GB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smtClean="0"/>
              <a:t>Map out how conditional </a:t>
            </a:r>
            <a:r>
              <a:rPr lang="en-GB" sz="3600" dirty="0"/>
              <a:t>lotteries can support rigorous evaluation through randomised </a:t>
            </a:r>
            <a:r>
              <a:rPr lang="en-GB" sz="3600" dirty="0" smtClean="0"/>
              <a:t>trials and expand the  impact evaluation of public (and privately) allocated resources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45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15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0" y="615600"/>
            <a:ext cx="9359900" cy="708375"/>
          </a:xfrm>
        </p:spPr>
        <p:txBody>
          <a:bodyPr/>
          <a:lstStyle/>
          <a:p>
            <a:r>
              <a:rPr lang="en-GB" dirty="0" smtClean="0"/>
              <a:t>Outline of the day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1" y="1498681"/>
            <a:ext cx="6490252" cy="80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0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2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0" y="615600"/>
            <a:ext cx="9359900" cy="708375"/>
          </a:xfrm>
        </p:spPr>
        <p:txBody>
          <a:bodyPr/>
          <a:lstStyle/>
          <a:p>
            <a:r>
              <a:rPr lang="en-GB" dirty="0" smtClean="0"/>
              <a:t>Lottery allocation is an old idea….</a:t>
            </a:r>
            <a:endParaRPr lang="en-GB" dirty="0"/>
          </a:p>
        </p:txBody>
      </p:sp>
      <p:pic>
        <p:nvPicPr>
          <p:cNvPr id="3074" name="Picture 2" descr="https://upload.wikimedia.org/wikipedia/commons/7/76/Schnorr_von_Carolsfeld_Bibel_in_Bildern_1860_07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423" y="4311582"/>
            <a:ext cx="3365166" cy="277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422" y="1513167"/>
            <a:ext cx="3271028" cy="21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38149" y="2736000"/>
            <a:ext cx="7439025" cy="62746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err="1"/>
              <a:t>kleroterion</a:t>
            </a:r>
            <a:r>
              <a:rPr lang="en-GB" sz="3200" dirty="0"/>
              <a:t> was a </a:t>
            </a:r>
            <a:r>
              <a:rPr lang="en-GB" sz="3200" dirty="0" smtClean="0"/>
              <a:t>randomisation </a:t>
            </a:r>
            <a:r>
              <a:rPr lang="en-GB" sz="3200" dirty="0"/>
              <a:t>device used by the Athenian polis during the period of democracy to select citizens to most state offices and to court </a:t>
            </a:r>
            <a:r>
              <a:rPr lang="en-GB" sz="3200" dirty="0" smtClean="0"/>
              <a:t>juries (known as </a:t>
            </a:r>
            <a:r>
              <a:rPr lang="en-GB" sz="3200" dirty="0" err="1" smtClean="0"/>
              <a:t>sortition</a:t>
            </a:r>
            <a:r>
              <a:rPr lang="en-GB" sz="3200" dirty="0" smtClean="0"/>
              <a:t>).</a:t>
            </a:r>
            <a:endParaRPr lang="en-GB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Used in </a:t>
            </a:r>
            <a:r>
              <a:rPr lang="en-GB" sz="3200" dirty="0"/>
              <a:t>the early Christian church to select the twelfth </a:t>
            </a:r>
            <a:r>
              <a:rPr lang="en-GB" sz="3200" dirty="0"/>
              <a:t>apostle to replace </a:t>
            </a:r>
            <a:r>
              <a:rPr lang="en-GB" sz="3200" dirty="0" smtClean="0"/>
              <a:t>Judas.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Some Orthodox Christian churches still use </a:t>
            </a:r>
            <a:r>
              <a:rPr lang="en-GB" sz="3200" b="1" dirty="0" err="1"/>
              <a:t>cleromancy</a:t>
            </a:r>
            <a:r>
              <a:rPr lang="en-GB" sz="3200" dirty="0" smtClean="0"/>
              <a:t> </a:t>
            </a:r>
            <a:r>
              <a:rPr lang="en-GB" sz="3200" dirty="0" smtClean="0"/>
              <a:t>to select religious leaders </a:t>
            </a:r>
            <a:endParaRPr lang="en-GB" sz="3200" dirty="0"/>
          </a:p>
          <a:p>
            <a:endParaRPr lang="en-GB" dirty="0"/>
          </a:p>
        </p:txBody>
      </p:sp>
      <p:sp>
        <p:nvSpPr>
          <p:cNvPr id="9" name="AutoShape 5" descr="New pope of the Coptic Orthodox Church ..."/>
          <p:cNvSpPr>
            <a:spLocks noChangeAspect="1" noChangeArrowheads="1"/>
          </p:cNvSpPr>
          <p:nvPr/>
        </p:nvSpPr>
        <p:spPr bwMode="auto">
          <a:xfrm>
            <a:off x="89754" y="-2587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1" name="Picture 7" descr="New pope of the Coptic Orthodox Church selected - Dailynewsegyp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422" y="7225573"/>
            <a:ext cx="3424199" cy="22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85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5249" y="2009775"/>
            <a:ext cx="8134349" cy="58651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smtClean="0"/>
              <a:t>Allocating research funding is somewhat subjective 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smtClean="0"/>
              <a:t>If we had a different panel/ reviewers, would the grant have been funded/ not funded?;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smtClean="0"/>
              <a:t>National Health Medical Research Council (NHMRC) gave us anonymised data on Grant Review Panel Scores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smtClean="0"/>
              <a:t>Were able to statistically measure the probability of grants being funded based on variation in panel scores.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smtClean="0"/>
              <a:t>Random element of funding decision and limited budget is a challenge facing many research funders</a:t>
            </a:r>
            <a:endParaRPr lang="en-GB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3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0" y="615601"/>
            <a:ext cx="9359900" cy="770288"/>
          </a:xfrm>
        </p:spPr>
        <p:txBody>
          <a:bodyPr/>
          <a:lstStyle/>
          <a:p>
            <a:r>
              <a:rPr lang="en-GB" dirty="0" smtClean="0"/>
              <a:t>Research funding is already random</a:t>
            </a:r>
            <a:endParaRPr lang="en-GB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92" y="2286001"/>
            <a:ext cx="4421260" cy="32194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91550" y="5838813"/>
            <a:ext cx="42100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inherit"/>
              </a:rPr>
              <a:t>Graves N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, 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Barnett A G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, 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Clarke P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. Funding grant proposals for scientific research: retrospective analysis of scores by members of grant review panel </a:t>
            </a:r>
            <a:r>
              <a:rPr lang="en-US" i="1" dirty="0">
                <a:solidFill>
                  <a:srgbClr val="333333"/>
                </a:solidFill>
                <a:latin typeface="inherit"/>
              </a:rPr>
              <a:t>BMJ </a:t>
            </a:r>
            <a:r>
              <a:rPr lang="en-US" dirty="0">
                <a:solidFill>
                  <a:srgbClr val="555555"/>
                </a:solidFill>
                <a:latin typeface="inherit"/>
              </a:rPr>
              <a:t>2011; 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343 :d4797 </a:t>
            </a:r>
            <a:r>
              <a:rPr lang="en-US" dirty="0">
                <a:solidFill>
                  <a:srgbClr val="333333"/>
                </a:solidFill>
                <a:latin typeface="interfaceregular"/>
              </a:rPr>
              <a:t>doi:10.1136/bmj.d4797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97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4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8700" y="186972"/>
            <a:ext cx="10987084" cy="1621449"/>
          </a:xfrm>
        </p:spPr>
        <p:txBody>
          <a:bodyPr/>
          <a:lstStyle/>
          <a:p>
            <a:r>
              <a:rPr lang="en-GB" dirty="0" smtClean="0"/>
              <a:t>Growing use </a:t>
            </a:r>
            <a:r>
              <a:rPr lang="en-GB" dirty="0" smtClean="0"/>
              <a:t>of modified lotteries in research funding </a:t>
            </a:r>
            <a:endParaRPr lang="en-GB" dirty="0"/>
          </a:p>
        </p:txBody>
      </p:sp>
      <p:sp>
        <p:nvSpPr>
          <p:cNvPr id="5" name="AutoShape 2" descr="Image result for New zealand health research council explorer grant 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57176" y="2149471"/>
            <a:ext cx="7917654" cy="554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smtClean="0"/>
              <a:t>New Zealand Health Research Council were already using a conditional lottery with one of their scheme (Explorer Grants) since 2012 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smtClean="0"/>
              <a:t>In the last few years many other funders in Europe have tried modified lotteries (</a:t>
            </a:r>
            <a:r>
              <a:rPr lang="en-GB" sz="3200" dirty="0" err="1" smtClean="0"/>
              <a:t>eg</a:t>
            </a:r>
            <a:r>
              <a:rPr lang="en-GB" sz="3200" dirty="0" smtClean="0"/>
              <a:t> Swiss National Science Foundation)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smtClean="0"/>
              <a:t>In the UK several funders (</a:t>
            </a:r>
            <a:r>
              <a:rPr lang="en-GB" sz="3200" dirty="0" err="1" smtClean="0"/>
              <a:t>eg</a:t>
            </a:r>
            <a:r>
              <a:rPr lang="en-GB" sz="3200" dirty="0" smtClean="0"/>
              <a:t> British Academy) &amp; Universities are experimenting with the use of modified lotteries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smtClean="0"/>
              <a:t>The idea of lotteries covered in Nature Editorial, but the focus is on allocation rather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 smtClean="0"/>
          </a:p>
          <a:p>
            <a:endParaRPr lang="en-GB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825" y="1805444"/>
            <a:ext cx="4194174" cy="1980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25" y="3993109"/>
            <a:ext cx="4313235" cy="27877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375" y="6762811"/>
            <a:ext cx="4248816" cy="27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4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6E-9C09-48E3-A05A-07DE745D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743" y="27773"/>
            <a:ext cx="9359900" cy="1621449"/>
          </a:xfrm>
        </p:spPr>
        <p:txBody>
          <a:bodyPr/>
          <a:lstStyle/>
          <a:p>
            <a:r>
              <a:rPr lang="en-AU" sz="4400" dirty="0"/>
              <a:t>Are researchers happy to be randomized?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B5B06-6DE0-403E-AB08-DE17B8009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709335"/>
            <a:ext cx="8019627" cy="7261013"/>
          </a:xfrm>
        </p:spPr>
        <p:txBody>
          <a:bodyPr/>
          <a:lstStyle/>
          <a:p>
            <a:pPr lvl="1"/>
            <a:r>
              <a:rPr lang="en-AU" sz="2844" dirty="0" smtClean="0"/>
              <a:t>We </a:t>
            </a:r>
            <a:r>
              <a:rPr lang="en-AU" sz="2844" dirty="0"/>
              <a:t>have worked with HRC in NZ to evaluated aspects of the explorer grant scheme which uses a modified lottery since 2013 – </a:t>
            </a:r>
            <a:r>
              <a:rPr lang="en-AU" sz="2844" dirty="0" err="1"/>
              <a:t>eg</a:t>
            </a:r>
            <a:r>
              <a:rPr lang="en-AU" sz="2844" dirty="0"/>
              <a:t>. acceptability of randomization from an applicants perspective</a:t>
            </a:r>
          </a:p>
          <a:p>
            <a:pPr lvl="1"/>
            <a:r>
              <a:rPr lang="en-US" sz="2844" dirty="0"/>
              <a:t>“There was agreement that randomization is an acceptable method for allocating Explorer Grant funds with 63% (n = 79) in </a:t>
            </a:r>
            <a:r>
              <a:rPr lang="en-US" sz="2844" dirty="0" err="1"/>
              <a:t>favour</a:t>
            </a:r>
            <a:r>
              <a:rPr lang="en-US" sz="2844" dirty="0"/>
              <a:t> and 25% (n = 32) against.” </a:t>
            </a:r>
          </a:p>
          <a:p>
            <a:pPr lvl="1"/>
            <a:r>
              <a:rPr lang="en-US" sz="2844" dirty="0"/>
              <a:t>overall response rate was 39% &amp; are NZ researchers view reflected elsewhere</a:t>
            </a:r>
            <a:endParaRPr lang="en-AU" sz="2844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733" y="5527041"/>
            <a:ext cx="2879522" cy="3453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357" y="1842092"/>
            <a:ext cx="2601428" cy="36849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45EE723-6089-4592-B971-CA348EF04DBA}"/>
              </a:ext>
            </a:extLst>
          </p:cNvPr>
          <p:cNvGrpSpPr/>
          <p:nvPr/>
        </p:nvGrpSpPr>
        <p:grpSpPr>
          <a:xfrm>
            <a:off x="9862078" y="282223"/>
            <a:ext cx="3095784" cy="1063680"/>
            <a:chOff x="9909017" y="8689919"/>
            <a:chExt cx="3095784" cy="10636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13631F-51B7-48EA-A78B-1BA29EBFEA0A}"/>
                </a:ext>
              </a:extLst>
            </p:cNvPr>
            <p:cNvSpPr>
              <a:spLocks/>
            </p:cNvSpPr>
            <p:nvPr userDrawn="1"/>
          </p:nvSpPr>
          <p:spPr>
            <a:xfrm>
              <a:off x="9909017" y="8689919"/>
              <a:ext cx="3095784" cy="1063680"/>
            </a:xfrm>
            <a:prstGeom prst="rect">
              <a:avLst/>
            </a:prstGeom>
            <a:solidFill>
              <a:srgbClr val="0D1D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Qr code&#10;&#10;Description automatically generated with medium confidence">
              <a:extLst>
                <a:ext uri="{FF2B5EF4-FFF2-40B4-BE49-F238E27FC236}">
                  <a16:creationId xmlns:a16="http://schemas.microsoft.com/office/drawing/2014/main" id="{0EA2E423-AD7F-4A5D-BC6B-7827BEA582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67" y="8882789"/>
              <a:ext cx="1548884" cy="67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69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6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0" y="615601"/>
            <a:ext cx="9359900" cy="984600"/>
          </a:xfrm>
        </p:spPr>
        <p:txBody>
          <a:bodyPr/>
          <a:lstStyle/>
          <a:p>
            <a:r>
              <a:rPr lang="en-GB" dirty="0" smtClean="0"/>
              <a:t>Why use a conditional lottery?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90550" y="1990725"/>
            <a:ext cx="119253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Change applicant behaviour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/>
              <a:t>T</a:t>
            </a:r>
            <a:r>
              <a:rPr lang="en-GB" sz="3600" dirty="0" smtClean="0"/>
              <a:t>ake more risks in the proposal, less “gaming”;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 smtClean="0"/>
              <a:t>Encourage greater diversity of applicants (new applicants will give it a go, knowing that a traditional system will not rank them the ‘best’)</a:t>
            </a:r>
          </a:p>
          <a:p>
            <a:r>
              <a:rPr lang="en-GB" sz="3600" b="1" dirty="0" smtClean="0"/>
              <a:t>Efficiency &amp; due process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 smtClean="0"/>
              <a:t>It may be quicker to evaluate grants, but lotteries may encourage more applicants.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 smtClean="0"/>
              <a:t>Reduces the potential for bias in the grant review 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 smtClean="0"/>
              <a:t>Opens up the possibility of weighted lotteries to address fairness &amp; distributive justice</a:t>
            </a:r>
          </a:p>
          <a:p>
            <a:r>
              <a:rPr lang="en-GB" sz="3600" b="1" dirty="0" smtClean="0"/>
              <a:t>Facilitates impact evaluation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 smtClean="0"/>
              <a:t>Randomised experiments can quantify outcomes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GB" sz="3600" dirty="0" smtClean="0"/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2567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1C42D-C051-44A0-B77F-838FCEDD279D}" type="slidenum">
              <a:rPr lang="en-GB" smtClean="0"/>
              <a:t>7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0" y="615601"/>
            <a:ext cx="9359900" cy="946500"/>
          </a:xfrm>
        </p:spPr>
        <p:txBody>
          <a:bodyPr/>
          <a:lstStyle/>
          <a:p>
            <a:r>
              <a:rPr lang="en-GB" dirty="0" smtClean="0"/>
              <a:t>Design of conditional lotteries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1933575"/>
            <a:ext cx="888558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/>
              <a:t>Conditions for lotteries </a:t>
            </a:r>
          </a:p>
          <a:p>
            <a:endParaRPr lang="en-GB" dirty="0"/>
          </a:p>
          <a:p>
            <a:r>
              <a:rPr lang="en-GB" sz="2800" dirty="0" smtClean="0"/>
              <a:t>Need to ration among meritorious applicants.</a:t>
            </a:r>
          </a:p>
          <a:p>
            <a:r>
              <a:rPr lang="en-GB" sz="2800" dirty="0" smtClean="0"/>
              <a:t>Find the “flat of quality” curve.</a:t>
            </a:r>
            <a:endParaRPr lang="en-GB" sz="2800" dirty="0"/>
          </a:p>
          <a:p>
            <a:endParaRPr lang="en-GB" sz="2800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047875" y="9058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06" y="3998854"/>
            <a:ext cx="4885287" cy="542875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2693504" y="5078896"/>
            <a:ext cx="49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6033052" y="5078896"/>
            <a:ext cx="755374" cy="682945"/>
          </a:xfrm>
          <a:custGeom>
            <a:avLst/>
            <a:gdLst>
              <a:gd name="connsiteX0" fmla="*/ 0 w 755374"/>
              <a:gd name="connsiteY0" fmla="*/ 675861 h 682945"/>
              <a:gd name="connsiteX1" fmla="*/ 427383 w 755374"/>
              <a:gd name="connsiteY1" fmla="*/ 586408 h 682945"/>
              <a:gd name="connsiteX2" fmla="*/ 755374 w 755374"/>
              <a:gd name="connsiteY2" fmla="*/ 0 h 682945"/>
              <a:gd name="connsiteX3" fmla="*/ 755374 w 755374"/>
              <a:gd name="connsiteY3" fmla="*/ 0 h 68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374" h="682945">
                <a:moveTo>
                  <a:pt x="0" y="675861"/>
                </a:moveTo>
                <a:cubicBezTo>
                  <a:pt x="150743" y="687456"/>
                  <a:pt x="301487" y="699051"/>
                  <a:pt x="427383" y="586408"/>
                </a:cubicBezTo>
                <a:cubicBezTo>
                  <a:pt x="553279" y="473765"/>
                  <a:pt x="755374" y="0"/>
                  <a:pt x="755374" y="0"/>
                </a:cubicBezTo>
                <a:lnTo>
                  <a:pt x="755374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5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089063-0509-493F-A4FE-B6954B34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89" y="1702049"/>
            <a:ext cx="6300561" cy="4200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202B2A-765A-4FE7-91A4-3DBA2EB22E13}"/>
              </a:ext>
            </a:extLst>
          </p:cNvPr>
          <p:cNvSpPr txBox="1"/>
          <p:nvPr/>
        </p:nvSpPr>
        <p:spPr>
          <a:xfrm>
            <a:off x="19878" y="1798983"/>
            <a:ext cx="6175288" cy="6711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138"/>
              </a:spcAft>
              <a:tabLst>
                <a:tab pos="1009662" algn="l"/>
              </a:tabLst>
            </a:pPr>
            <a:r>
              <a:rPr lang="en-AU" sz="256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closing scenes of Contagion, thanks mostly </a:t>
            </a:r>
            <a:r>
              <a:rPr lang="en-AU" sz="256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AU" sz="256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efforts of its government-funded doctors and researchers …  vaccine is developed, tested, and mass </a:t>
            </a:r>
            <a:r>
              <a:rPr lang="en-AU" sz="256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produced…. </a:t>
            </a:r>
            <a:r>
              <a:rPr lang="en-AU" sz="256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“It’s </a:t>
            </a:r>
            <a:r>
              <a:rPr lang="en-AU" sz="256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gonna</a:t>
            </a:r>
            <a:r>
              <a:rPr lang="en-AU" sz="256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start getting normal again,” Matt Damon assures his daughter….  We learn that a birthday-based lottery will be used to deploy the vaccine, with randomly chosen, numbered ping-pong balls read aloud on live television, to most fairly determine who will get treated first.</a:t>
            </a:r>
          </a:p>
          <a:p>
            <a:pPr>
              <a:lnSpc>
                <a:spcPct val="107000"/>
              </a:lnSpc>
              <a:spcAft>
                <a:spcPts val="1138"/>
              </a:spcAft>
              <a:tabLst>
                <a:tab pos="1009662" algn="l"/>
              </a:tabLst>
            </a:pPr>
            <a:r>
              <a:rPr lang="en-AU" sz="256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idea of such an easy, structured ending is borderline comical.</a:t>
            </a:r>
            <a:endParaRPr lang="en-AU" sz="256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138"/>
              </a:spcAft>
              <a:tabLst>
                <a:tab pos="1009662" algn="l"/>
              </a:tabLst>
            </a:pPr>
            <a:r>
              <a:rPr lang="en-AU" sz="256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JAN. 30, 2020 Jason Bailey re-review of Contagion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5922" y="675235"/>
            <a:ext cx="11887200" cy="901958"/>
          </a:xfrm>
        </p:spPr>
        <p:txBody>
          <a:bodyPr/>
          <a:lstStyle/>
          <a:p>
            <a:r>
              <a:rPr lang="en-GB" dirty="0" smtClean="0"/>
              <a:t>Lottery allocation in other areas:</a:t>
            </a:r>
            <a:br>
              <a:rPr lang="en-GB" dirty="0" smtClean="0"/>
            </a:br>
            <a:r>
              <a:rPr lang="en-GB" dirty="0" smtClean="0"/>
              <a:t>Scare vaccines in a pandemic as seen on TV</a:t>
            </a:r>
            <a:endParaRPr lang="en-GB" dirty="0"/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EE050D04-2033-48AF-A075-B5124720D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861" y="6086914"/>
            <a:ext cx="6557006" cy="366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0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033670"/>
            <a:ext cx="9359900" cy="785191"/>
          </a:xfrm>
        </p:spPr>
        <p:txBody>
          <a:bodyPr/>
          <a:lstStyle/>
          <a:p>
            <a:r>
              <a:rPr lang="en-GB" dirty="0" smtClean="0"/>
              <a:t>Ethical basis of random allocation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C4DDC-EF15-4B72-808E-6C22D9CA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866" y="2463886"/>
            <a:ext cx="5547563" cy="369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252F1-0194-4677-90EF-0FC35D5A86D6}"/>
              </a:ext>
            </a:extLst>
          </p:cNvPr>
          <p:cNvSpPr txBox="1"/>
          <p:nvPr/>
        </p:nvSpPr>
        <p:spPr>
          <a:xfrm>
            <a:off x="539551" y="6984159"/>
            <a:ext cx="1126813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4D4D4D"/>
                </a:solidFill>
                <a:effectLst/>
                <a:latin typeface="ff-quadraat-web-pro"/>
              </a:rPr>
              <a:t>Recommendation 3:</a:t>
            </a:r>
            <a:r>
              <a:rPr lang="en-US" sz="3200" b="0" i="0" dirty="0">
                <a:solidFill>
                  <a:srgbClr val="4D4D4D"/>
                </a:solidFill>
                <a:effectLst/>
                <a:latin typeface="ff-quadraat-web-pro"/>
              </a:rPr>
              <a:t> For patients with similar prognoses, equality should be invoked and operationalized through random allocation, such as a lottery, rather than a first-come, first-served allocation process. </a:t>
            </a:r>
            <a:endParaRPr lang="en-AU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90AF3-342C-4801-85A8-7DFB3AA7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45" y="2463886"/>
            <a:ext cx="5547564" cy="369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0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xPoP Health ETHOX Theme">
  <a:themeElements>
    <a:clrScheme name="OxPopHealth HERC (grape)">
      <a:dk1>
        <a:srgbClr val="0E180D"/>
      </a:dk1>
      <a:lt1>
        <a:sysClr val="window" lastClr="FFFFFF"/>
      </a:lt1>
      <a:dk2>
        <a:srgbClr val="6D4F96"/>
      </a:dk2>
      <a:lt2>
        <a:srgbClr val="F2F1F1"/>
      </a:lt2>
      <a:accent1>
        <a:srgbClr val="9E007E"/>
      </a:accent1>
      <a:accent2>
        <a:srgbClr val="0E2050"/>
      </a:accent2>
      <a:accent3>
        <a:srgbClr val="C0B7B1"/>
      </a:accent3>
      <a:accent4>
        <a:srgbClr val="6D4F96"/>
      </a:accent4>
      <a:accent5>
        <a:srgbClr val="38517E"/>
      </a:accent5>
      <a:accent6>
        <a:srgbClr val="2F4858"/>
      </a:accent6>
      <a:hlink>
        <a:srgbClr val="9E007E"/>
      </a:hlink>
      <a:folHlink>
        <a:srgbClr val="0E2050"/>
      </a:folHlink>
    </a:clrScheme>
    <a:fontScheme name="OxPopHealth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A7C904CE07544D8E9C65BDA5173D7D" ma:contentTypeVersion="3" ma:contentTypeDescription="Create a new document." ma:contentTypeScope="" ma:versionID="67cce561b4283ba692ce7c67cd5d3539">
  <xsd:schema xmlns:xsd="http://www.w3.org/2001/XMLSchema" xmlns:xs="http://www.w3.org/2001/XMLSchema" xmlns:p="http://schemas.microsoft.com/office/2006/metadata/properties" xmlns:ns2="e3540975-a2f9-401b-b0c0-a61ce99b76e8" targetNamespace="http://schemas.microsoft.com/office/2006/metadata/properties" ma:root="true" ma:fieldsID="157d0a52aaeacae690f4a5203c4f8ff6" ns2:_="">
    <xsd:import namespace="e3540975-a2f9-401b-b0c0-a61ce99b76e8"/>
    <xsd:element name="properties">
      <xsd:complexType>
        <xsd:sequence>
          <xsd:element name="documentManagement">
            <xsd:complexType>
              <xsd:all>
                <xsd:element ref="ns2:Document_x0020_Category"/>
                <xsd:element ref="ns2:Team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40975-a2f9-401b-b0c0-a61ce99b76e8" elementFormDefault="qualified">
    <xsd:import namespace="http://schemas.microsoft.com/office/2006/documentManagement/types"/>
    <xsd:import namespace="http://schemas.microsoft.com/office/infopath/2007/PartnerControls"/>
    <xsd:element name="Document_x0020_Category" ma:index="8" ma:displayName="Document Category" ma:description="The category of the document:&#10;Downloadable form, policy, other" ma:list="{2710288c-672c-4042-acd7-e0d4c3a83b8c}" ma:internalName="Document_x0020_Category" ma:showField="Title">
      <xsd:simpleType>
        <xsd:restriction base="dms:Lookup"/>
      </xsd:simpleType>
    </xsd:element>
    <xsd:element name="Team" ma:index="9" nillable="true" ma:displayName="Team" ma:description="The team that published this document" ma:list="{4f1f54cc-b977-494e-8d28-49162b39ab79}" ma:internalName="Team" ma:showField="Title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 xmlns="e3540975-a2f9-401b-b0c0-a61ce99b76e8">9</Team>
    <Document_x0020_Category xmlns="e3540975-a2f9-401b-b0c0-a61ce99b76e8">1</Document_x0020_Category>
  </documentManagement>
</p:properties>
</file>

<file path=customXml/itemProps1.xml><?xml version="1.0" encoding="utf-8"?>
<ds:datastoreItem xmlns:ds="http://schemas.openxmlformats.org/officeDocument/2006/customXml" ds:itemID="{F93E937C-5B98-45F8-811D-BC889145D3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C8FC4F-8A8B-48DA-B8B2-62DDF05B6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540975-a2f9-401b-b0c0-a61ce99b76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272554-A7F3-4BFC-9A6B-59B1138B728A}">
  <ds:schemaRefs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http://purl.org/dc/elements/1.1/"/>
    <ds:schemaRef ds:uri="e3540975-a2f9-401b-b0c0-a61ce99b76e8"/>
    <ds:schemaRef ds:uri="http://schemas.microsoft.com/office/2006/documentManagement/typ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2633</TotalTime>
  <Words>794</Words>
  <Application>Microsoft Office PowerPoint</Application>
  <PresentationFormat>Custom</PresentationFormat>
  <Paragraphs>71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interfaceregular</vt:lpstr>
      <vt:lpstr>Arial</vt:lpstr>
      <vt:lpstr>Gill Sans MT</vt:lpstr>
      <vt:lpstr>Times New Roman</vt:lpstr>
      <vt:lpstr>ff-quadraat-web-pro</vt:lpstr>
      <vt:lpstr>inherit</vt:lpstr>
      <vt:lpstr>Calibri</vt:lpstr>
      <vt:lpstr>OxPoP Health ETHOX Theme</vt:lpstr>
      <vt:lpstr>Using lotteries in Australia:  Aims of the day</vt:lpstr>
      <vt:lpstr>Lottery allocation is an old idea….</vt:lpstr>
      <vt:lpstr>Research funding is already random</vt:lpstr>
      <vt:lpstr>Growing use of modified lotteries in research funding </vt:lpstr>
      <vt:lpstr>Are researchers happy to be randomized?</vt:lpstr>
      <vt:lpstr>Why use a conditional lottery? </vt:lpstr>
      <vt:lpstr>Design of conditional lotteries </vt:lpstr>
      <vt:lpstr>Lottery allocation in other areas: Scare vaccines in a pandemic as seen on TV</vt:lpstr>
      <vt:lpstr>Ethical basis of random allocation</vt:lpstr>
      <vt:lpstr>Public “agreement” with using lotteries varied widely across the world</vt:lpstr>
      <vt:lpstr>Medical student places in Ireland</vt:lpstr>
      <vt:lpstr>Impact evaluation </vt:lpstr>
      <vt:lpstr>From fringe to mainstream?</vt:lpstr>
      <vt:lpstr>Aims of the day</vt:lpstr>
      <vt:lpstr>Outline of the 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Startup</dc:creator>
  <cp:lastModifiedBy>Philip Clarke</cp:lastModifiedBy>
  <cp:revision>116</cp:revision>
  <dcterms:created xsi:type="dcterms:W3CDTF">2021-09-21T13:59:39Z</dcterms:created>
  <dcterms:modified xsi:type="dcterms:W3CDTF">2025-05-11T16:26:05Z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0x010100FEA7C904CE07544D8E9C65BDA5173D7D</vt:lpwstr>
  </property>
</Properties>
</file>